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39"/>
  </p:notesMasterIdLst>
  <p:sldIdLst>
    <p:sldId id="275" r:id="rId2"/>
    <p:sldId id="276" r:id="rId3"/>
    <p:sldId id="278" r:id="rId4"/>
    <p:sldId id="279" r:id="rId5"/>
    <p:sldId id="277" r:id="rId6"/>
    <p:sldId id="280" r:id="rId7"/>
    <p:sldId id="281" r:id="rId8"/>
    <p:sldId id="282" r:id="rId9"/>
    <p:sldId id="312" r:id="rId10"/>
    <p:sldId id="313" r:id="rId11"/>
    <p:sldId id="314" r:id="rId12"/>
    <p:sldId id="315" r:id="rId13"/>
    <p:sldId id="292" r:id="rId14"/>
    <p:sldId id="294" r:id="rId15"/>
    <p:sldId id="295" r:id="rId16"/>
    <p:sldId id="296" r:id="rId17"/>
    <p:sldId id="297" r:id="rId18"/>
    <p:sldId id="298" r:id="rId19"/>
    <p:sldId id="299" r:id="rId20"/>
    <p:sldId id="300" r:id="rId21"/>
    <p:sldId id="301" r:id="rId22"/>
    <p:sldId id="293" r:id="rId23"/>
    <p:sldId id="302" r:id="rId24"/>
    <p:sldId id="308" r:id="rId25"/>
    <p:sldId id="305" r:id="rId26"/>
    <p:sldId id="306" r:id="rId27"/>
    <p:sldId id="307" r:id="rId28"/>
    <p:sldId id="309" r:id="rId29"/>
    <p:sldId id="310" r:id="rId30"/>
    <p:sldId id="311" r:id="rId31"/>
    <p:sldId id="285" r:id="rId32"/>
    <p:sldId id="286" r:id="rId33"/>
    <p:sldId id="287" r:id="rId34"/>
    <p:sldId id="316" r:id="rId35"/>
    <p:sldId id="288" r:id="rId36"/>
    <p:sldId id="289" r:id="rId37"/>
    <p:sldId id="290" r:id="rId3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77"/>
            <p14:sldId id="28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14"/>
            <p14:sldId id="31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Lst>
        </p14:section>
        <p14:section name="Data Stream Classification" id="{3EB60703-F53C-DB46-BB4A-30FF19DAD1BE}">
          <p14:sldIdLst>
            <p14:sldId id="286"/>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75481"/>
  </p:normalViewPr>
  <p:slideViewPr>
    <p:cSldViewPr snapToGrid="0" snapToObjects="1" showGuides="1">
      <p:cViewPr varScale="1">
        <p:scale>
          <a:sx n="125" d="100"/>
          <a:sy n="125" d="100"/>
        </p:scale>
        <p:origin x="1016" y="104"/>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71209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800135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png"/><Relationship Id="rId9" Type="http://schemas.openxmlformats.org/officeDocument/2006/relationships/image" Target="../media/image23.emf"/></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png"/><Relationship Id="rId7" Type="http://schemas.openxmlformats.org/officeDocument/2006/relationships/image" Target="../media/image33.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tiff"/><Relationship Id="rId7" Type="http://schemas.openxmlformats.org/officeDocument/2006/relationships/image" Target="../media/image41.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 Id="rId9" Type="http://schemas.openxmlformats.org/officeDocument/2006/relationships/image" Target="../media/image43.emf"/></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null)"/><Relationship Id="rId7"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8" name="Footer Placeholder 7">
            <a:extLst>
              <a:ext uri="{FF2B5EF4-FFF2-40B4-BE49-F238E27FC236}">
                <a16:creationId xmlns:a16="http://schemas.microsoft.com/office/drawing/2014/main" id="{A0053F12-4703-AD4E-9FFE-0BAA559EF9B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6" name="Content Placeholder 2">
            <a:extLst>
              <a:ext uri="{FF2B5EF4-FFF2-40B4-BE49-F238E27FC236}">
                <a16:creationId xmlns:a16="http://schemas.microsoft.com/office/drawing/2014/main" id="{64466949-BB67-9C47-9ECF-AB3B9DB62C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Tree>
    <p:extLst>
      <p:ext uri="{BB962C8B-B14F-4D97-AF65-F5344CB8AC3E}">
        <p14:creationId xmlns:p14="http://schemas.microsoft.com/office/powerpoint/2010/main" val="264922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F436-3BCA-814A-9C9E-0D2F3C7E27EC}"/>
              </a:ext>
            </a:extLst>
          </p:cNvPr>
          <p:cNvSpPr>
            <a:spLocks noGrp="1"/>
          </p:cNvSpPr>
          <p:nvPr>
            <p:ph type="title"/>
          </p:nvPr>
        </p:nvSpPr>
        <p:spPr/>
        <p:txBody>
          <a:bodyPr/>
          <a:lstStyle/>
          <a:p>
            <a:r>
              <a:rPr lang="en-US" dirty="0"/>
              <a:t>Why SVMs: Form vs. Norm</a:t>
            </a:r>
          </a:p>
        </p:txBody>
      </p:sp>
      <p:sp>
        <p:nvSpPr>
          <p:cNvPr id="3" name="Content Placeholder 2">
            <a:extLst>
              <a:ext uri="{FF2B5EF4-FFF2-40B4-BE49-F238E27FC236}">
                <a16:creationId xmlns:a16="http://schemas.microsoft.com/office/drawing/2014/main" id="{4BCC3765-F4D4-694B-8FFD-66163299BB0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5BEC683-F3BF-FC49-BA74-81E3BBE47825}"/>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81CBFA0B-BEAA-CE4D-B800-B6EC3C6F617D}"/>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3130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11" name="Picture 10">
            <a:extLst>
              <a:ext uri="{FF2B5EF4-FFF2-40B4-BE49-F238E27FC236}">
                <a16:creationId xmlns:a16="http://schemas.microsoft.com/office/drawing/2014/main" id="{9EAE8A6D-D697-B54E-89D2-81DC8443D828}"/>
              </a:ext>
            </a:extLst>
          </p:cNvPr>
          <p:cNvPicPr>
            <a:picLocks noChangeAspect="1"/>
          </p:cNvPicPr>
          <p:nvPr/>
        </p:nvPicPr>
        <p:blipFill>
          <a:blip r:embed="rId3"/>
          <a:stretch>
            <a:fillRect/>
          </a:stretch>
        </p:blipFill>
        <p:spPr>
          <a:xfrm>
            <a:off x="4686627" y="925975"/>
            <a:ext cx="4157799" cy="3413502"/>
          </a:xfrm>
          <a:prstGeom prst="rect">
            <a:avLst/>
          </a:prstGeom>
        </p:spPr>
      </p:pic>
      <p:sp>
        <p:nvSpPr>
          <p:cNvPr id="13" name="Content Placeholder 12">
            <a:extLst>
              <a:ext uri="{FF2B5EF4-FFF2-40B4-BE49-F238E27FC236}">
                <a16:creationId xmlns:a16="http://schemas.microsoft.com/office/drawing/2014/main" id="{71A89F43-E0E8-1A49-92B9-38D94ADA3D37}"/>
              </a:ext>
            </a:extLst>
          </p:cNvPr>
          <p:cNvSpPr>
            <a:spLocks noGrp="1"/>
          </p:cNvSpPr>
          <p:nvPr>
            <p:ph idx="1"/>
          </p:nvPr>
        </p:nvSpPr>
        <p:spPr>
          <a:xfrm>
            <a:off x="628651" y="925975"/>
            <a:ext cx="3966536" cy="3706350"/>
          </a:xfrm>
        </p:spPr>
        <p:txBody>
          <a:bodyPr/>
          <a:lstStyle/>
          <a:p>
            <a:endParaRPr lang="en-US"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8" name="Picture 7">
            <a:extLst>
              <a:ext uri="{FF2B5EF4-FFF2-40B4-BE49-F238E27FC236}">
                <a16:creationId xmlns:a16="http://schemas.microsoft.com/office/drawing/2014/main" id="{40C1E8AD-9A75-B442-8739-85209CA53F26}"/>
              </a:ext>
            </a:extLst>
          </p:cNvPr>
          <p:cNvPicPr>
            <a:picLocks noChangeAspect="1"/>
          </p:cNvPicPr>
          <p:nvPr/>
        </p:nvPicPr>
        <p:blipFill>
          <a:blip r:embed="rId3"/>
          <a:stretch>
            <a:fillRect/>
          </a:stretch>
        </p:blipFill>
        <p:spPr>
          <a:xfrm>
            <a:off x="4572001" y="996404"/>
            <a:ext cx="4283248" cy="3504476"/>
          </a:xfrm>
          <a:prstGeom prst="rect">
            <a:avLst/>
          </a:prstGeom>
        </p:spPr>
      </p:pic>
      <p:sp>
        <p:nvSpPr>
          <p:cNvPr id="10" name="Content Placeholder 9">
            <a:extLst>
              <a:ext uri="{FF2B5EF4-FFF2-40B4-BE49-F238E27FC236}">
                <a16:creationId xmlns:a16="http://schemas.microsoft.com/office/drawing/2014/main" id="{9B04F558-A588-9144-8548-87B2AC0EB68B}"/>
              </a:ext>
            </a:extLst>
          </p:cNvPr>
          <p:cNvSpPr>
            <a:spLocks noGrp="1"/>
          </p:cNvSpPr>
          <p:nvPr>
            <p:ph idx="1"/>
          </p:nvPr>
        </p:nvSpPr>
        <p:spPr>
          <a:xfrm>
            <a:off x="628651" y="925975"/>
            <a:ext cx="3943350" cy="3706350"/>
          </a:xfrm>
        </p:spPr>
        <p:txBody>
          <a:bodyPr/>
          <a:lstStyle/>
          <a:p>
            <a:endParaRPr lang="en-US"/>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sp>
        <p:nvSpPr>
          <p:cNvPr id="6" name="Content Placeholder 9">
            <a:extLst>
              <a:ext uri="{FF2B5EF4-FFF2-40B4-BE49-F238E27FC236}">
                <a16:creationId xmlns:a16="http://schemas.microsoft.com/office/drawing/2014/main" id="{8EC729C0-089F-A846-AE4B-946A4E39E870}"/>
              </a:ext>
            </a:extLst>
          </p:cNvPr>
          <p:cNvSpPr>
            <a:spLocks noGrp="1"/>
          </p:cNvSpPr>
          <p:nvPr>
            <p:ph idx="1"/>
          </p:nvPr>
        </p:nvSpPr>
        <p:spPr>
          <a:xfrm>
            <a:off x="628651" y="925975"/>
            <a:ext cx="3943350" cy="3706350"/>
          </a:xfrm>
        </p:spPr>
        <p:txBody>
          <a:bodyPr/>
          <a:lstStyle/>
          <a:p>
            <a:endParaRPr lang="en-US"/>
          </a:p>
        </p:txBody>
      </p:sp>
      <p:pic>
        <p:nvPicPr>
          <p:cNvPr id="7" name="Picture 6">
            <a:extLst>
              <a:ext uri="{FF2B5EF4-FFF2-40B4-BE49-F238E27FC236}">
                <a16:creationId xmlns:a16="http://schemas.microsoft.com/office/drawing/2014/main" id="{1EAC0576-4897-8145-8C71-CC146437171A}"/>
              </a:ext>
            </a:extLst>
          </p:cNvPr>
          <p:cNvPicPr>
            <a:picLocks noChangeAspect="1"/>
          </p:cNvPicPr>
          <p:nvPr/>
        </p:nvPicPr>
        <p:blipFill>
          <a:blip r:embed="rId3"/>
          <a:stretch>
            <a:fillRect/>
          </a:stretch>
        </p:blipFill>
        <p:spPr>
          <a:xfrm>
            <a:off x="4599315" y="925975"/>
            <a:ext cx="4369328" cy="3574905"/>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24</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2" name="Content Placeholder 11">
            <a:extLst>
              <a:ext uri="{FF2B5EF4-FFF2-40B4-BE49-F238E27FC236}">
                <a16:creationId xmlns:a16="http://schemas.microsoft.com/office/drawing/2014/main" id="{DA97BD84-CF54-AE40-9C99-D8B7EA901414}"/>
              </a:ext>
            </a:extLst>
          </p:cNvPr>
          <p:cNvSpPr>
            <a:spLocks noGrp="1"/>
          </p:cNvSpPr>
          <p:nvPr>
            <p:ph idx="1"/>
          </p:nvPr>
        </p:nvSpPr>
        <p:spPr>
          <a:xfrm>
            <a:off x="628651" y="925975"/>
            <a:ext cx="2567106" cy="3706350"/>
          </a:xfrm>
        </p:spPr>
        <p:txBody>
          <a:bodyPr/>
          <a:lstStyle/>
          <a:p>
            <a:endParaRPr lang="en-US"/>
          </a:p>
        </p:txBody>
      </p:sp>
      <p:pic>
        <p:nvPicPr>
          <p:cNvPr id="13" name="Content Placeholder 7">
            <a:extLst>
              <a:ext uri="{FF2B5EF4-FFF2-40B4-BE49-F238E27FC236}">
                <a16:creationId xmlns:a16="http://schemas.microsoft.com/office/drawing/2014/main" id="{C42BB443-3A87-4245-967B-05FF3A59A880}"/>
              </a:ext>
            </a:extLst>
          </p:cNvPr>
          <p:cNvPicPr>
            <a:picLocks noChangeAspect="1"/>
          </p:cNvPicPr>
          <p:nvPr/>
        </p:nvPicPr>
        <p:blipFill>
          <a:blip r:embed="rId3"/>
          <a:stretch>
            <a:fillRect/>
          </a:stretch>
        </p:blipFill>
        <p:spPr>
          <a:xfrm>
            <a:off x="3344265" y="833346"/>
            <a:ext cx="5367020" cy="4125065"/>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373442886"/>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2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2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216667"/>
                          </a:stretch>
                        </a:blipFill>
                      </a:tcPr>
                    </a:tc>
                    <a:extLst>
                      <a:ext uri="{0D108BD9-81ED-4DB2-BD59-A6C34878D82A}">
                        <a16:rowId xmlns:a16="http://schemas.microsoft.com/office/drawing/2014/main" val="260326026"/>
                      </a:ext>
                    </a:extLst>
                  </a:tr>
                  <a:tr h="36576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1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1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6576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213793" r="-497647" b="-20690"/>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213793" r="-298824" b="-20690"/>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Fallback>
      </mc:AlternateContent>
      <mc:AlternateContent xmlns:mc="http://schemas.openxmlformats.org/markup-compatibility/2006">
        <mc:Choice xmlns:a14="http://schemas.microsoft.com/office/drawing/2010/main" Requires="a14">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1816590"/>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 multi-target learning, the goal is to build a model which, given some input, predicts </a:t>
                </a:r>
                <a:r>
                  <a:rPr lang="en-US" sz="2000" b="1" dirty="0"/>
                  <a:t>multiple</a:t>
                </a:r>
                <a:r>
                  <a:rPr lang="en-US" sz="2000" dirty="0"/>
                  <a:t> outputs, or </a:t>
                </a:r>
                <a:r>
                  <a:rPr lang="en-US" sz="2000" b="1" dirty="0"/>
                  <a:t>targets</a:t>
                </a:r>
                <a:r>
                  <a:rPr lang="en-US" sz="2000" dirty="0"/>
                  <a:t>, simultaneously. </a:t>
                </a:r>
                <a:endParaRPr lang="en-US" sz="2000" b="1" dirty="0"/>
              </a:p>
              <a:p>
                <a:pPr>
                  <a:lnSpc>
                    <a:spcPct val="150000"/>
                  </a:lnSpc>
                </a:pPr>
                <a:r>
                  <a:rPr lang="en-US" sz="2000" b="1" dirty="0"/>
                  <a:t>Data Representation:</a:t>
                </a:r>
              </a:p>
              <a:p>
                <a:pPr marL="0" indent="0" algn="ctr">
                  <a:buNone/>
                </a:pPr>
                <a:r>
                  <a:rPr lang="en-US" sz="20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0" i="1" smtClean="0">
                            <a:latin typeface="Cambria Math" panose="02040503050406030204" pitchFamily="18" charset="0"/>
                            <a:ea typeface="Cambria Math" panose="02040503050406030204" pitchFamily="18" charset="0"/>
                          </a:rPr>
                          <m:t>𝑛</m:t>
                        </m:r>
                        <m:r>
                          <a:rPr lang="en-US" sz="1800" b="1" i="1">
                            <a:solidFill>
                              <a:schemeClr val="tx1"/>
                            </a:solidFill>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sup>
                    </m:sSup>
                    <m:r>
                      <a:rPr lang="en-US" sz="1800" b="0" i="1" smtClean="0">
                        <a:latin typeface="Cambria Math" panose="02040503050406030204" pitchFamily="18" charset="0"/>
                      </a:rPr>
                      <m:t> </m:t>
                    </m:r>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endParaRPr lang="en-US" sz="2000" b="1" dirty="0"/>
              </a:p>
              <a:p>
                <a:pPr>
                  <a:lnSpc>
                    <a:spcPct val="150000"/>
                  </a:lnSpc>
                </a:pPr>
                <a:r>
                  <a:rPr lang="en-US" sz="2000" b="1" dirty="0"/>
                  <a:t>Objective:</a:t>
                </a:r>
                <a:r>
                  <a:rPr lang="en-US" sz="2000" dirty="0"/>
                  <a:t> vector </a:t>
                </a: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𝟐</m:t>
                        </m:r>
                      </m:sub>
                    </m:sSub>
                    <m:r>
                      <a:rPr lang="en-US" sz="1800" b="1" i="1" smtClean="0">
                        <a:latin typeface="Cambria Math" panose="02040503050406030204" pitchFamily="18" charset="0"/>
                      </a:rPr>
                      <m:t>, …,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𝒎</m:t>
                        </m:r>
                      </m:sub>
                    </m:sSub>
                    <m:r>
                      <a:rPr lang="en-US" sz="1800" b="1" i="1" smtClean="0">
                        <a:latin typeface="Cambria Math" panose="02040503050406030204" pitchFamily="18" charset="0"/>
                      </a:rPr>
                      <m:t>}</m:t>
                    </m:r>
                  </m:oMath>
                </a14:m>
                <a:r>
                  <a:rPr lang="en-US" sz="2000" dirty="0"/>
                  <a:t> for an unseen </a:t>
                </a:r>
                <a14:m>
                  <m:oMath xmlns:m="http://schemas.openxmlformats.org/officeDocument/2006/math">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𝒙</m:t>
                        </m:r>
                      </m:e>
                    </m:acc>
                  </m:oMath>
                </a14:m>
                <a:endParaRPr lang="en-US" sz="2000" b="1" dirty="0"/>
              </a:p>
            </p:txBody>
          </p:sp>
        </mc:Choice>
        <mc:Fallback>
          <p:sp>
            <p:nvSpPr>
              <p:cNvPr id="9" name="Content Placeholder 6">
                <a:extLst>
                  <a:ext uri="{FF2B5EF4-FFF2-40B4-BE49-F238E27FC236}">
                    <a16:creationId xmlns:a16="http://schemas.microsoft.com/office/drawing/2014/main" id="{BB6B2AFC-A6E7-254D-82B7-D35A90E4DED2}"/>
                  </a:ext>
                </a:extLst>
              </p:cNvPr>
              <p:cNvSpPr txBox="1">
                <a:spLocks noRot="1" noChangeAspect="1" noMove="1" noResize="1" noEditPoints="1" noAdjustHandles="1" noChangeArrowheads="1" noChangeShapeType="1" noTextEdit="1"/>
              </p:cNvSpPr>
              <p:nvPr/>
            </p:nvSpPr>
            <p:spPr>
              <a:xfrm>
                <a:off x="387491" y="925975"/>
                <a:ext cx="8572360" cy="1816590"/>
              </a:xfrm>
              <a:prstGeom prst="rect">
                <a:avLst/>
              </a:prstGeom>
              <a:blipFill>
                <a:blip r:embed="rId4"/>
                <a:stretch>
                  <a:fillRect l="-592" t="-2778" b="-2430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A18F57A-7111-FC42-AA02-6A6537832DCD}"/>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33</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34</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35</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36</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37</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just"/>
                          <a:endParaRPr lang="en-US" sz="1600" dirty="0">
                            <a:solidFill>
                              <a:sysClr val="windowText" lastClr="000000"/>
                            </a:solidFill>
                          </a:endParaRPr>
                        </a:p>
                        <a:p>
                          <a:pPr algn="just"/>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3">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2254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18586357"/>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335280">
                    <a:tc>
                      <a:txBody>
                        <a:bodyPr/>
                        <a:lstStyle/>
                        <a:p>
                          <a:endParaRPr lang="en-US"/>
                        </a:p>
                      </a:txBody>
                      <a:tcPr>
                        <a:blipFill>
                          <a:blip r:embed="rId3"/>
                          <a:stretch>
                            <a:fillRect t="-3704" r="-862500" b="-803704"/>
                          </a:stretch>
                        </a:blipFill>
                      </a:tcPr>
                    </a:tc>
                    <a:tc gridSpan="3">
                      <a:txBody>
                        <a:bodyPr/>
                        <a:lstStyle/>
                        <a:p>
                          <a:endParaRPr lang="en-US"/>
                        </a:p>
                      </a:txBody>
                      <a:tcPr>
                        <a:blipFill>
                          <a:blip r:embed="rId3"/>
                          <a:stretch>
                            <a:fillRect l="-13333" t="-3704" r="-15000" b="-803704"/>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777143" t="-3704" r="-2857" b="-803704"/>
                          </a:stretch>
                        </a:blipFill>
                      </a:tcPr>
                    </a:tc>
                    <a:extLst>
                      <a:ext uri="{0D108BD9-81ED-4DB2-BD59-A6C34878D82A}">
                        <a16:rowId xmlns:a16="http://schemas.microsoft.com/office/drawing/2014/main" val="4096015257"/>
                      </a:ext>
                    </a:extLst>
                  </a:tr>
                  <a:tr h="335280">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35443" r="-862500" b="-174684"/>
                          </a:stretch>
                        </a:blipFill>
                      </a:tcPr>
                    </a:tc>
                    <a:tc>
                      <a:txBody>
                        <a:bodyPr/>
                        <a:lstStyle/>
                        <a:p>
                          <a:endParaRPr lang="en-US"/>
                        </a:p>
                      </a:txBody>
                      <a:tcPr>
                        <a:blipFill>
                          <a:blip r:embed="rId3"/>
                          <a:stretch>
                            <a:fillRect l="-35165" t="-107692" r="-203297" b="-7346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107692" r="-40909" b="-734615"/>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777143" t="-35443" r="-2857" b="-174684"/>
                          </a:stretch>
                        </a:blipFill>
                      </a:tcPr>
                    </a:tc>
                    <a:extLst>
                      <a:ext uri="{0D108BD9-81ED-4DB2-BD59-A6C34878D82A}">
                        <a16:rowId xmlns:a16="http://schemas.microsoft.com/office/drawing/2014/main" val="1170925757"/>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35165" t="-200000" r="-203297" b="-6074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200000" r="-40909" b="-60740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35280">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311538" r="-203297" b="-53076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311538" r="-40909" b="-53076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35280">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33750" r="-862500" b="-72500"/>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396296" r="-203297" b="-41111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396296" r="-40909" b="-411111"/>
                          </a:stretch>
                        </a:blipFill>
                      </a:tcPr>
                    </a:tc>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7143" t="-133750" r="-2857" b="-72500"/>
                          </a:stretch>
                        </a:blipFill>
                      </a:tcPr>
                    </a:tc>
                    <a:extLst>
                      <a:ext uri="{0D108BD9-81ED-4DB2-BD59-A6C34878D82A}">
                        <a16:rowId xmlns:a16="http://schemas.microsoft.com/office/drawing/2014/main" val="350783450"/>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3"/>
                          <a:stretch>
                            <a:fillRect l="-35165" t="-515385" r="-203297" b="-32692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515385" r="-40909" b="-326923"/>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592593" r="-203297" b="-2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592593" r="-40909" b="-214815"/>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3528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788889" r="-862500"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788889" r="-203297" b="-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788889" r="-40909"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777143" t="-788889" r="-2857" b="-18519"/>
                          </a:stretch>
                        </a:blipFill>
                      </a:tcPr>
                    </a:tc>
                    <a:extLst>
                      <a:ext uri="{0D108BD9-81ED-4DB2-BD59-A6C34878D82A}">
                        <a16:rowId xmlns:a16="http://schemas.microsoft.com/office/drawing/2014/main" val="118586357"/>
                      </a:ext>
                    </a:extLst>
                  </a:tr>
                </a:tbl>
              </a:graphicData>
            </a:graphic>
          </p:graphicFrame>
        </mc:Fallback>
      </mc:AlternateContent>
      <mc:AlternateContent xmlns:mc="http://schemas.openxmlformats.org/markup-compatibility/2006">
        <mc:Choice xmlns:a14="http://schemas.microsoft.com/office/drawing/2010/main" Requires="a14">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0" y="914856"/>
                <a:ext cx="8386027" cy="352544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MIL is a generalization of supervised learning, where a sample is considered a </a:t>
                </a:r>
                <a:r>
                  <a:rPr lang="en-US" sz="2000" b="1" dirty="0"/>
                  <a:t>bag</a:t>
                </a:r>
                <a:r>
                  <a:rPr lang="en-US" sz="2000" dirty="0"/>
                  <a:t> containing multiple </a:t>
                </a:r>
                <a:r>
                  <a:rPr lang="en-US" sz="2000" b="1" dirty="0"/>
                  <a:t>instances</a:t>
                </a:r>
                <a:r>
                  <a:rPr lang="en-US" sz="2000" dirty="0"/>
                  <a:t> associated with a single label </a:t>
                </a:r>
                <a:endParaRPr lang="en-US" sz="2000" b="1" dirty="0"/>
              </a:p>
              <a:p>
                <a:pPr>
                  <a:lnSpc>
                    <a:spcPct val="150000"/>
                  </a:lnSpc>
                </a:pPr>
                <a:r>
                  <a:rPr lang="en-US" sz="2000" b="1" dirty="0"/>
                  <a:t>Data Representation: </a:t>
                </a:r>
              </a:p>
              <a:p>
                <a:pPr marL="0" indent="0">
                  <a:buNone/>
                </a:pPr>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oMath>
                </a14:m>
                <a:endParaRPr lang="en-US" sz="1800" b="0"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𝑛</m:t>
                        </m:r>
                      </m:sup>
                    </m:sSup>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r>
                  <a:rPr lang="en-US" sz="1800" dirty="0"/>
                  <a:t>, </a:t>
                </a:r>
                <a:endParaRPr lang="en-US" sz="1800" b="1"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sub>
                        </m:sSub>
                      </m:e>
                    </m:d>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1" i="1" smtClean="0">
                        <a:latin typeface="Cambria Math" panose="02040503050406030204" pitchFamily="18" charset="0"/>
                      </a:rPr>
                      <m:t>∈</m:t>
                    </m:r>
                    <m:r>
                      <a:rPr lang="en-US" sz="1800" b="1" i="1" smtClean="0">
                        <a:latin typeface="Cambria Math" panose="02040503050406030204" pitchFamily="18" charset="0"/>
                      </a:rPr>
                      <m:t>𝑿</m:t>
                    </m:r>
                    <m:r>
                      <a:rPr lang="en-US" sz="1800" b="1" i="1" smtClean="0">
                        <a:latin typeface="Cambria Math" panose="02040503050406030204" pitchFamily="18" charset="0"/>
                      </a:rPr>
                      <m:t>= </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1" i="1" smtClean="0">
                            <a:latin typeface="Cambria Math" panose="02040503050406030204" pitchFamily="18" charset="0"/>
                            <a:ea typeface="Cambria Math" panose="02040503050406030204" pitchFamily="18" charset="0"/>
                          </a:rPr>
                          <m:t>𝒎</m:t>
                        </m:r>
                        <m:r>
                          <a:rPr lang="en-US" sz="1800" b="1" i="1" smtClean="0">
                            <a:latin typeface="Cambria Math" panose="02040503050406030204" pitchFamily="18" charset="0"/>
                            <a:ea typeface="Cambria Math" panose="02040503050406030204" pitchFamily="18" charset="0"/>
                          </a:rPr>
                          <m:t> × </m:t>
                        </m:r>
                        <m:r>
                          <a:rPr lang="en-US" sz="1800" b="1" i="1" smtClean="0">
                            <a:latin typeface="Cambria Math" panose="02040503050406030204" pitchFamily="18" charset="0"/>
                            <a:ea typeface="Cambria Math" panose="02040503050406030204" pitchFamily="18" charset="0"/>
                          </a:rPr>
                          <m:t>𝒅</m:t>
                        </m:r>
                      </m:sup>
                    </m:sSup>
                  </m:oMath>
                </a14:m>
                <a:endParaRPr lang="en-US" sz="2000" b="1" dirty="0"/>
              </a:p>
              <a:p>
                <a:pPr>
                  <a:lnSpc>
                    <a:spcPct val="150000"/>
                  </a:lnSpc>
                </a:pPr>
                <a:r>
                  <a:rPr lang="en-US" sz="2000" b="1" dirty="0"/>
                  <a:t>Objective</a:t>
                </a:r>
                <a:r>
                  <a:rPr lang="en-US" sz="2000" dirty="0"/>
                  <a:t>: </a:t>
                </a:r>
              </a:p>
              <a:p>
                <a:pPr marL="457177" lvl="1" indent="0">
                  <a:buNone/>
                </a:pPr>
                <a:r>
                  <a:rPr lang="en-US" sz="2000" dirty="0"/>
                  <a:t>bag label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e>
                      <m:sub>
                        <m:r>
                          <a:rPr lang="en-US" sz="1800" b="0" i="1" dirty="0" smtClean="0">
                            <a:latin typeface="Cambria Math" panose="02040503050406030204" pitchFamily="18" charset="0"/>
                          </a:rPr>
                          <m:t>𝑗</m:t>
                        </m:r>
                      </m:sub>
                    </m:sSub>
                  </m:oMath>
                </a14:m>
                <a:r>
                  <a:rPr lang="en-US" sz="1800" dirty="0"/>
                  <a:t> </a:t>
                </a:r>
                <a:r>
                  <a:rPr lang="en-US" sz="2000" dirty="0"/>
                  <a:t>for unseen </a:t>
                </a:r>
                <a14:m>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𝑩</m:t>
                            </m:r>
                          </m:e>
                        </m:acc>
                      </m:e>
                      <m:sub>
                        <m:r>
                          <a:rPr lang="en-US" sz="1800" b="1" i="1" smtClean="0">
                            <a:latin typeface="Cambria Math" panose="02040503050406030204" pitchFamily="18" charset="0"/>
                          </a:rPr>
                          <m:t>𝒋</m:t>
                        </m:r>
                      </m:sub>
                    </m:sSub>
                  </m:oMath>
                </a14:m>
                <a:endParaRPr lang="en-US" sz="2000" b="1" dirty="0"/>
              </a:p>
            </p:txBody>
          </p:sp>
        </mc:Choice>
        <mc:Fallback>
          <p:sp>
            <p:nvSpPr>
              <p:cNvPr id="9" name="Content Placeholder 6">
                <a:extLst>
                  <a:ext uri="{FF2B5EF4-FFF2-40B4-BE49-F238E27FC236}">
                    <a16:creationId xmlns:a16="http://schemas.microsoft.com/office/drawing/2014/main" id="{66758772-2A9A-8247-BBA6-A58DE01C9CB3}"/>
                  </a:ext>
                </a:extLst>
              </p:cNvPr>
              <p:cNvSpPr txBox="1">
                <a:spLocks noRot="1" noChangeAspect="1" noMove="1" noResize="1" noEditPoints="1" noAdjustHandles="1" noChangeArrowheads="1" noChangeShapeType="1" noTextEdit="1"/>
              </p:cNvSpPr>
              <p:nvPr/>
            </p:nvSpPr>
            <p:spPr>
              <a:xfrm>
                <a:off x="387490" y="914856"/>
                <a:ext cx="8386027" cy="3525445"/>
              </a:xfrm>
              <a:prstGeom prst="rect">
                <a:avLst/>
              </a:prstGeom>
              <a:blipFill>
                <a:blip r:embed="rId4"/>
                <a:stretch>
                  <a:fillRect l="-605" t="-1799" b="-7554"/>
                </a:stretch>
              </a:blipFill>
            </p:spPr>
            <p:txBody>
              <a:bodyPr/>
              <a:lstStyle/>
              <a:p>
                <a:r>
                  <a:rPr lang="en-US">
                    <a:noFill/>
                  </a:rPr>
                  <a:t> </a:t>
                </a:r>
              </a:p>
            </p:txBody>
          </p:sp>
        </mc:Fallback>
      </mc:AlternateContent>
    </p:spTree>
    <p:extLst>
      <p:ext uri="{BB962C8B-B14F-4D97-AF65-F5344CB8AC3E}">
        <p14:creationId xmlns:p14="http://schemas.microsoft.com/office/powerpoint/2010/main" val="123579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Traditional 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4" name="Content Placeholder 3">
            <a:extLst>
              <a:ext uri="{FF2B5EF4-FFF2-40B4-BE49-F238E27FC236}">
                <a16:creationId xmlns:a16="http://schemas.microsoft.com/office/drawing/2014/main" id="{5582EBC6-D75D-1346-B986-FAA4A364D3C2}"/>
              </a:ext>
            </a:extLst>
          </p:cNvPr>
          <p:cNvSpPr>
            <a:spLocks noGrp="1"/>
          </p:cNvSpPr>
          <p:nvPr>
            <p:ph sz="half" idx="2"/>
          </p:nvPr>
        </p:nvSpPr>
        <p:spPr>
          <a:xfrm>
            <a:off x="630238" y="3911054"/>
            <a:ext cx="3868737" cy="957852"/>
          </a:xfrm>
        </p:spPr>
        <p:txBody>
          <a:bodyPr/>
          <a:lstStyle/>
          <a:p>
            <a:r>
              <a:rPr lang="en-US" dirty="0"/>
              <a:t>Hinge-Loss</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1" y="3911055"/>
            <a:ext cx="3887788" cy="957851"/>
          </a:xfrm>
        </p:spPr>
        <p:txBody>
          <a:bodyPr/>
          <a:lstStyle/>
          <a:p>
            <a:r>
              <a:rPr lang="en-US"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9" name="Content Placeholder 5">
            <a:extLst>
              <a:ext uri="{FF2B5EF4-FFF2-40B4-BE49-F238E27FC236}">
                <a16:creationId xmlns:a16="http://schemas.microsoft.com/office/drawing/2014/main" id="{F0F26AC5-BDA1-BA4E-8AB3-F048B300FA5F}"/>
              </a:ext>
            </a:extLst>
          </p:cNvPr>
          <p:cNvPicPr>
            <a:picLocks noChangeAspect="1"/>
          </p:cNvPicPr>
          <p:nvPr/>
        </p:nvPicPr>
        <p:blipFill>
          <a:blip r:embed="rId3"/>
          <a:stretch>
            <a:fillRect/>
          </a:stretch>
        </p:blipFill>
        <p:spPr>
          <a:xfrm>
            <a:off x="1371920" y="1196423"/>
            <a:ext cx="2385374" cy="2085704"/>
          </a:xfrm>
          <a:prstGeom prst="rect">
            <a:avLst/>
          </a:prstGeom>
        </p:spPr>
      </p:pic>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4"/>
          <a:stretch>
            <a:fillRect/>
          </a:stretch>
        </p:blipFill>
        <p:spPr>
          <a:xfrm>
            <a:off x="5438856" y="1195032"/>
            <a:ext cx="2268378" cy="1858430"/>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5"/>
          <a:stretch>
            <a:fillRect/>
          </a:stretch>
        </p:blipFill>
        <p:spPr>
          <a:xfrm>
            <a:off x="4498975" y="4210891"/>
            <a:ext cx="4339492" cy="564728"/>
          </a:xfrm>
          <a:prstGeom prst="rect">
            <a:avLst/>
          </a:prstGeom>
        </p:spPr>
      </p:pic>
      <p:pic>
        <p:nvPicPr>
          <p:cNvPr id="15" name="Picture 14">
            <a:extLst>
              <a:ext uri="{FF2B5EF4-FFF2-40B4-BE49-F238E27FC236}">
                <a16:creationId xmlns:a16="http://schemas.microsoft.com/office/drawing/2014/main" id="{24E0A095-53E6-FD48-82FD-0CE89E84675F}"/>
              </a:ext>
            </a:extLst>
          </p:cNvPr>
          <p:cNvPicPr>
            <a:picLocks noChangeAspect="1"/>
          </p:cNvPicPr>
          <p:nvPr/>
        </p:nvPicPr>
        <p:blipFill>
          <a:blip r:embed="rId6"/>
          <a:stretch>
            <a:fillRect/>
          </a:stretch>
        </p:blipFill>
        <p:spPr>
          <a:xfrm>
            <a:off x="65087" y="4210891"/>
            <a:ext cx="4368800" cy="568543"/>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7"/>
          <a:stretch>
            <a:fillRect/>
          </a:stretch>
        </p:blipFill>
        <p:spPr>
          <a:xfrm>
            <a:off x="2084232" y="3176481"/>
            <a:ext cx="4699310" cy="611554"/>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9189</TotalTime>
  <Words>4500</Words>
  <Application>Microsoft Macintosh PowerPoint</Application>
  <PresentationFormat>On-screen Show (16:9)</PresentationFormat>
  <Paragraphs>543</Paragraphs>
  <Slides>37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Cambria Math</vt:lpstr>
      <vt:lpstr>Times New Roman</vt:lpstr>
      <vt:lpstr>2_Custom Design</vt:lpstr>
      <vt:lpstr>Novel Support Vector Machines for Diverse Learning Paradigms</vt:lpstr>
      <vt:lpstr>Motivation</vt:lpstr>
      <vt:lpstr>Multi-Target Learning</vt:lpstr>
      <vt:lpstr>Multi-Instance Learning</vt:lpstr>
      <vt:lpstr>Traditional Supervised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OLLAWV for Batched Data Streams</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921</cp:revision>
  <cp:lastPrinted>2018-04-16T09:12:53Z</cp:lastPrinted>
  <dcterms:created xsi:type="dcterms:W3CDTF">2018-03-13T10:23:44Z</dcterms:created>
  <dcterms:modified xsi:type="dcterms:W3CDTF">2018-08-30T23:56:40Z</dcterms:modified>
</cp:coreProperties>
</file>